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9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74" r:id="rId6"/>
    <p:sldId id="272" r:id="rId7"/>
    <p:sldId id="279" r:id="rId8"/>
    <p:sldId id="280" r:id="rId9"/>
    <p:sldId id="281" r:id="rId10"/>
    <p:sldId id="287" r:id="rId11"/>
    <p:sldId id="282" r:id="rId12"/>
    <p:sldId id="283" r:id="rId13"/>
    <p:sldId id="285" r:id="rId14"/>
    <p:sldId id="284" r:id="rId15"/>
    <p:sldId id="286" r:id="rId16"/>
    <p:sldId id="263" r:id="rId17"/>
    <p:sldId id="269" r:id="rId18"/>
    <p:sldId id="275" r:id="rId1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Economica" panose="020B060402020202020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0704" autoAdjust="0"/>
  </p:normalViewPr>
  <p:slideViewPr>
    <p:cSldViewPr snapToGrid="0">
      <p:cViewPr varScale="1">
        <p:scale>
          <a:sx n="103" d="100"/>
          <a:sy n="103" d="100"/>
        </p:scale>
        <p:origin x="7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380CF9-FC2F-4CDD-953D-59D794727FC6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User Authentication API</a:t>
          </a:r>
          <a:endParaRPr lang="en-US" dirty="0">
            <a:solidFill>
              <a:schemeClr val="bg1"/>
            </a:solidFill>
          </a:endParaRPr>
        </a:p>
      </dgm:t>
    </dgm:pt>
    <dgm:pt modelId="{FCC1D8F2-676A-4306-9804-CDA63FE904F7}" type="parTrans" cxnId="{27AB73ED-1AB3-4363-9939-364879F9578D}">
      <dgm:prSet/>
      <dgm:spPr/>
      <dgm:t>
        <a:bodyPr/>
        <a:lstStyle/>
        <a:p>
          <a:endParaRPr lang="en-IN"/>
        </a:p>
      </dgm:t>
    </dgm:pt>
    <dgm:pt modelId="{EAC29D1D-C3C7-409A-B67D-8C4C429FD6CA}" type="sibTrans" cxnId="{27AB73ED-1AB3-4363-9939-364879F9578D}">
      <dgm:prSet/>
      <dgm:spPr/>
      <dgm:t>
        <a:bodyPr/>
        <a:lstStyle/>
        <a:p>
          <a:endParaRPr lang="en-IN"/>
        </a:p>
      </dgm:t>
    </dgm:pt>
    <dgm:pt modelId="{9AD784DA-F117-40EC-9BDA-E0D23D2E2F42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Favorite Service API</a:t>
          </a:r>
          <a:endParaRPr lang="en-US" dirty="0">
            <a:solidFill>
              <a:schemeClr val="bg1"/>
            </a:solidFill>
          </a:endParaRPr>
        </a:p>
      </dgm:t>
    </dgm:pt>
    <dgm:pt modelId="{8339F5F0-74C7-4A7B-8E2F-827FE2900132}" type="parTrans" cxnId="{4B70C190-832F-4236-B09D-633E989D86B2}">
      <dgm:prSet/>
      <dgm:spPr/>
      <dgm:t>
        <a:bodyPr/>
        <a:lstStyle/>
        <a:p>
          <a:endParaRPr lang="en-IN"/>
        </a:p>
      </dgm:t>
    </dgm:pt>
    <dgm:pt modelId="{FF44EE6B-D25F-42B7-8D45-F45F58D597D9}" type="sibTrans" cxnId="{4B70C190-832F-4236-B09D-633E989D86B2}">
      <dgm:prSet/>
      <dgm:spPr/>
      <dgm:t>
        <a:bodyPr/>
        <a:lstStyle/>
        <a:p>
          <a:endParaRPr lang="en-IN"/>
        </a:p>
      </dgm:t>
    </dgm:pt>
    <dgm:pt modelId="{374FB8D6-026F-4050-B6A0-D37E16A2055F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  <dgm:pt modelId="{45B5ECC7-75F4-434D-A626-0D7D02CBE43A}" type="pres">
      <dgm:prSet presAssocID="{0F86D26B-27D9-4B2C-867C-1E753E93583D}" presName="wedge1" presStyleLbl="node1" presStyleIdx="0" presStyleCnt="2"/>
      <dgm:spPr/>
    </dgm:pt>
    <dgm:pt modelId="{4116D076-A794-4E0A-8AC4-E7C518129220}" type="pres">
      <dgm:prSet presAssocID="{0F86D26B-27D9-4B2C-867C-1E753E93583D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A2DF9FE-2DF2-4691-B5FD-74D7AEECA1E3}" type="pres">
      <dgm:prSet presAssocID="{0F86D26B-27D9-4B2C-867C-1E753E93583D}" presName="wedge2" presStyleLbl="node1" presStyleIdx="1" presStyleCnt="2"/>
      <dgm:spPr/>
    </dgm:pt>
    <dgm:pt modelId="{2411067F-336F-41F5-A1A2-B37445D8CADB}" type="pres">
      <dgm:prSet presAssocID="{0F86D26B-27D9-4B2C-867C-1E753E93583D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4E663768-5CDD-4C42-8FDD-8A634F89A9DC}" type="presOf" srcId="{9AD784DA-F117-40EC-9BDA-E0D23D2E2F42}" destId="{2411067F-336F-41F5-A1A2-B37445D8CADB}" srcOrd="1" destOrd="0" presId="urn:microsoft.com/office/officeart/2005/8/layout/chart3"/>
    <dgm:cxn modelId="{4B70C190-832F-4236-B09D-633E989D86B2}" srcId="{0F86D26B-27D9-4B2C-867C-1E753E93583D}" destId="{9AD784DA-F117-40EC-9BDA-E0D23D2E2F42}" srcOrd="1" destOrd="0" parTransId="{8339F5F0-74C7-4A7B-8E2F-827FE2900132}" sibTransId="{FF44EE6B-D25F-42B7-8D45-F45F58D597D9}"/>
    <dgm:cxn modelId="{7EFCA6C7-DFB8-453C-84EF-457A735F9835}" type="presOf" srcId="{9D380CF9-FC2F-4CDD-953D-59D794727FC6}" destId="{45B5ECC7-75F4-434D-A626-0D7D02CBE43A}" srcOrd="0" destOrd="0" presId="urn:microsoft.com/office/officeart/2005/8/layout/chart3"/>
    <dgm:cxn modelId="{EBB810DF-26F8-4711-907A-DC24E7495A6A}" type="presOf" srcId="{9AD784DA-F117-40EC-9BDA-E0D23D2E2F42}" destId="{5A2DF9FE-2DF2-4691-B5FD-74D7AEECA1E3}" srcOrd="0" destOrd="0" presId="urn:microsoft.com/office/officeart/2005/8/layout/chart3"/>
    <dgm:cxn modelId="{27AB73ED-1AB3-4363-9939-364879F9578D}" srcId="{0F86D26B-27D9-4B2C-867C-1E753E93583D}" destId="{9D380CF9-FC2F-4CDD-953D-59D794727FC6}" srcOrd="0" destOrd="0" parTransId="{FCC1D8F2-676A-4306-9804-CDA63FE904F7}" sibTransId="{EAC29D1D-C3C7-409A-B67D-8C4C429FD6CA}"/>
    <dgm:cxn modelId="{1B21F7F3-9AA4-4767-812A-6D9A3BAD42E3}" type="presOf" srcId="{0F86D26B-27D9-4B2C-867C-1E753E93583D}" destId="{374FB8D6-026F-4050-B6A0-D37E16A2055F}" srcOrd="0" destOrd="0" presId="urn:microsoft.com/office/officeart/2005/8/layout/chart3"/>
    <dgm:cxn modelId="{A93BB6F4-40EA-4B0B-9109-C813821D44F3}" type="presOf" srcId="{9D380CF9-FC2F-4CDD-953D-59D794727FC6}" destId="{4116D076-A794-4E0A-8AC4-E7C518129220}" srcOrd="1" destOrd="0" presId="urn:microsoft.com/office/officeart/2005/8/layout/chart3"/>
    <dgm:cxn modelId="{FC3672CD-08DE-4EF0-9B11-42EAEE0917D8}" type="presParOf" srcId="{374FB8D6-026F-4050-B6A0-D37E16A2055F}" destId="{45B5ECC7-75F4-434D-A626-0D7D02CBE43A}" srcOrd="0" destOrd="0" presId="urn:microsoft.com/office/officeart/2005/8/layout/chart3"/>
    <dgm:cxn modelId="{74A1CF7B-9545-41A3-B43F-3345FEDC7D1E}" type="presParOf" srcId="{374FB8D6-026F-4050-B6A0-D37E16A2055F}" destId="{4116D076-A794-4E0A-8AC4-E7C518129220}" srcOrd="1" destOrd="0" presId="urn:microsoft.com/office/officeart/2005/8/layout/chart3"/>
    <dgm:cxn modelId="{0967252C-BC8F-4B95-B337-74AB02CACA76}" type="presParOf" srcId="{374FB8D6-026F-4050-B6A0-D37E16A2055F}" destId="{5A2DF9FE-2DF2-4691-B5FD-74D7AEECA1E3}" srcOrd="2" destOrd="0" presId="urn:microsoft.com/office/officeart/2005/8/layout/chart3"/>
    <dgm:cxn modelId="{BE31980A-9092-48E2-95FB-F93617FF2FEA}" type="presParOf" srcId="{374FB8D6-026F-4050-B6A0-D37E16A2055F}" destId="{2411067F-336F-41F5-A1A2-B37445D8CADB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5ECC7-75F4-434D-A626-0D7D02CBE43A}">
      <dsp:nvSpPr>
        <dsp:cNvPr id="0" name=""/>
        <dsp:cNvSpPr/>
      </dsp:nvSpPr>
      <dsp:spPr>
        <a:xfrm>
          <a:off x="2604942" y="261152"/>
          <a:ext cx="2742102" cy="2742102"/>
        </a:xfrm>
        <a:prstGeom prst="pie">
          <a:avLst>
            <a:gd name="adj1" fmla="val 16200000"/>
            <a:gd name="adj2" fmla="val 5400000"/>
          </a:avLst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bg1"/>
              </a:solidFill>
            </a:rPr>
            <a:t>User Authentication API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975994" y="669203"/>
        <a:ext cx="963000" cy="1926000"/>
      </dsp:txXfrm>
    </dsp:sp>
    <dsp:sp modelId="{5A2DF9FE-2DF2-4691-B5FD-74D7AEECA1E3}">
      <dsp:nvSpPr>
        <dsp:cNvPr id="0" name=""/>
        <dsp:cNvSpPr/>
      </dsp:nvSpPr>
      <dsp:spPr>
        <a:xfrm>
          <a:off x="2539654" y="261152"/>
          <a:ext cx="2742102" cy="2742102"/>
        </a:xfrm>
        <a:prstGeom prst="pie">
          <a:avLst>
            <a:gd name="adj1" fmla="val 5400000"/>
            <a:gd name="adj2" fmla="val 16200000"/>
          </a:avLst>
        </a:prstGeom>
        <a:solidFill>
          <a:schemeClr val="tx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bg1"/>
              </a:solidFill>
            </a:rPr>
            <a:t>Favorite Service API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2931383" y="669203"/>
        <a:ext cx="963000" cy="192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303" y="709435"/>
            <a:ext cx="6477805" cy="1963916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303" y="2673351"/>
            <a:ext cx="6477804" cy="8033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5343" y="246981"/>
            <a:ext cx="4457751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43295" y="101197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0032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3486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3532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7702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6481709" y="2285187"/>
            <a:ext cx="3497580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2379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7987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2090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511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 title and description 1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22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528FC5F6-F338-4AE4-BB23-26385BCFC423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2986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75" y="1317097"/>
            <a:ext cx="6464295" cy="1537549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875" y="2854647"/>
            <a:ext cx="646429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375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90" y="718528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6875" y="1624216"/>
            <a:ext cx="3483864" cy="24703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705" y="1628827"/>
            <a:ext cx="3483864" cy="24653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5478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75" y="71500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875" y="1627296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875" y="2230836"/>
            <a:ext cx="3483864" cy="1870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0753" y="1629886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0753" y="2228752"/>
            <a:ext cx="3483864" cy="18653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6143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65870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09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19" y="714434"/>
            <a:ext cx="2456260" cy="1741632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500" y="714434"/>
            <a:ext cx="4509353" cy="33789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219" y="2456065"/>
            <a:ext cx="2456260" cy="1634189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2969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43" y="847135"/>
            <a:ext cx="4391154" cy="144315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85" y="2290291"/>
            <a:ext cx="4384865" cy="1572010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3975" y="4102393"/>
            <a:ext cx="4387204" cy="240092"/>
          </a:xfrm>
        </p:spPr>
        <p:txBody>
          <a:bodyPr/>
          <a:lstStyle>
            <a:lvl1pPr algn="l">
              <a:defRPr/>
            </a:lvl1pPr>
          </a:lstStyle>
          <a:p>
            <a:fld id="{C9CAD897-D46E-4AD2-BD9B-49DD3E640873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3975" y="238981"/>
            <a:ext cx="3658364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32596" y="103056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844095" y="482598"/>
            <a:ext cx="4409694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95644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502"/>
            <a:ext cx="9144000" cy="5572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351577"/>
            <a:ext cx="9144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459095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7703" y="714994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703" y="1628827"/>
            <a:ext cx="7202456" cy="2470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24623" y="247778"/>
            <a:ext cx="188654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7703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38558" y="103056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053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1838900" y="250523"/>
            <a:ext cx="4828828" cy="1277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News App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388331" y="2810949"/>
            <a:ext cx="4148769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Name:                                                   Superset id: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FFFF"/>
                </a:highlight>
              </a:rPr>
              <a:t>1.Vishal Tiwari                                1149148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FFFF"/>
                </a:highlight>
              </a:rPr>
              <a:t>2.Soumyajit Bose                           1672630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FFFF"/>
                </a:highlight>
              </a:rPr>
              <a:t>3.Kottu Abhishek Venkata sai      1197715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19562-E3F1-1379-6C0C-2BB1E8DCE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317" y="1735525"/>
            <a:ext cx="1722150" cy="1722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E595-436D-4118-9BC1-65F8906C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164"/>
            <a:ext cx="8520600" cy="479529"/>
          </a:xfrm>
        </p:spPr>
        <p:txBody>
          <a:bodyPr/>
          <a:lstStyle/>
          <a:p>
            <a:r>
              <a:rPr lang="en-US" dirty="0"/>
              <a:t>	Controller Layer: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E0DAA-F2EA-444A-912F-EABA4E0AF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89967"/>
            <a:ext cx="8520600" cy="3272434"/>
          </a:xfrm>
        </p:spPr>
        <p:txBody>
          <a:bodyPr/>
          <a:lstStyle/>
          <a:p>
            <a:r>
              <a:rPr lang="en-US" sz="2000" dirty="0"/>
              <a:t>User-auth-service-</a:t>
            </a:r>
          </a:p>
          <a:p>
            <a:pPr marL="114300" indent="0">
              <a:buNone/>
            </a:pPr>
            <a:r>
              <a:rPr lang="en-IN" sz="1200" i="1" dirty="0">
                <a:solidFill>
                  <a:srgbClr val="A0A0A0"/>
                </a:solidFill>
                <a:latin typeface="Consolas" panose="020B0609020204030204" pitchFamily="49" charset="0"/>
              </a:rPr>
              <a:t>     </a:t>
            </a:r>
            <a:r>
              <a:rPr lang="en-IN" sz="1600" i="1" dirty="0">
                <a:solidFill>
                  <a:srgbClr val="A0A0A0"/>
                </a:solidFill>
                <a:latin typeface="Consolas" panose="020B0609020204030204" pitchFamily="49" charset="0"/>
              </a:rPr>
              <a:t>@RequestMapping</a:t>
            </a:r>
            <a:r>
              <a:rPr lang="en-IN" sz="1600" i="1" dirty="0">
                <a:solidFill>
                  <a:schemeClr val="accent1"/>
                </a:solidFill>
                <a:latin typeface="Consolas" panose="020B0609020204030204" pitchFamily="49" charset="0"/>
              </a:rPr>
              <a:t>(path = "/</a:t>
            </a:r>
            <a:r>
              <a:rPr lang="en-IN" sz="1600" i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api</a:t>
            </a:r>
            <a:r>
              <a:rPr lang="en-IN" sz="1600" dirty="0">
                <a:solidFill>
                  <a:schemeClr val="accent1"/>
                </a:solidFill>
                <a:latin typeface="Consolas" panose="020B0609020204030204" pitchFamily="49" charset="0"/>
              </a:rPr>
              <a:t>/v1/</a:t>
            </a:r>
            <a:r>
              <a:rPr lang="en-IN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userservice</a:t>
            </a:r>
            <a:r>
              <a:rPr lang="en-IN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IN" sz="1600" i="1" dirty="0">
                <a:solidFill>
                  <a:schemeClr val="accent1"/>
                </a:solidFill>
                <a:latin typeface="Consolas" panose="020B0609020204030204" pitchFamily="49" charset="0"/>
              </a:rPr>
              <a:t>")</a:t>
            </a:r>
          </a:p>
          <a:p>
            <a:pPr marL="114300" indent="0">
              <a:buNone/>
            </a:pPr>
            <a:endParaRPr lang="en-US" sz="1200" dirty="0">
              <a:solidFill>
                <a:schemeClr val="accent1"/>
              </a:solidFill>
            </a:endParaRPr>
          </a:p>
          <a:p>
            <a:pPr marL="114300" indent="0">
              <a:buNone/>
            </a:pPr>
            <a:r>
              <a:rPr lang="en-US" sz="2000" dirty="0"/>
              <a:t>    </a:t>
            </a:r>
            <a:r>
              <a:rPr lang="en-IN" sz="1200" i="1" dirty="0">
                <a:solidFill>
                  <a:srgbClr val="A0A0A0"/>
                </a:solidFill>
                <a:latin typeface="Consolas" panose="020B0609020204030204" pitchFamily="49" charset="0"/>
              </a:rPr>
              <a:t>@PostMapping</a:t>
            </a:r>
            <a:r>
              <a:rPr lang="en-IN" sz="1200" i="1" dirty="0">
                <a:solidFill>
                  <a:schemeClr val="accent1"/>
                </a:solidFill>
                <a:latin typeface="Consolas" panose="020B0609020204030204" pitchFamily="49" charset="0"/>
              </a:rPr>
              <a:t>("/login") </a:t>
            </a:r>
            <a:r>
              <a:rPr lang="en-IN" sz="1200" i="1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login using user id and password</a:t>
            </a:r>
            <a:endParaRPr lang="en-US" sz="1200" i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1200" i="1" dirty="0">
                <a:solidFill>
                  <a:srgbClr val="F9FAF4"/>
                </a:solidFill>
                <a:latin typeface="Consolas" panose="020B0609020204030204" pitchFamily="49" charset="0"/>
              </a:rPr>
              <a:t>   </a:t>
            </a:r>
            <a:r>
              <a:rPr lang="en-IN" sz="1200" i="1" dirty="0">
                <a:solidFill>
                  <a:srgbClr val="A0A0A0"/>
                </a:solidFill>
                <a:latin typeface="Consolas" panose="020B0609020204030204" pitchFamily="49" charset="0"/>
              </a:rPr>
              <a:t>@PostMapping</a:t>
            </a:r>
            <a:r>
              <a:rPr lang="en-IN" sz="1200" i="1" dirty="0">
                <a:solidFill>
                  <a:schemeClr val="accent1"/>
                </a:solidFill>
                <a:latin typeface="Consolas" panose="020B0609020204030204" pitchFamily="49" charset="0"/>
              </a:rPr>
              <a:t>("/register") </a:t>
            </a:r>
            <a:r>
              <a:rPr lang="en-IN" sz="1200" i="1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Register using details</a:t>
            </a:r>
            <a:endParaRPr lang="en-IN" sz="1200" i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300" indent="0">
              <a:buNone/>
            </a:pPr>
            <a:endParaRPr lang="en-IN" sz="1200" i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300" indent="0">
              <a:buNone/>
            </a:pPr>
            <a:endParaRPr lang="en-US" sz="1200" dirty="0">
              <a:solidFill>
                <a:schemeClr val="accent1"/>
              </a:solidFill>
            </a:endParaRPr>
          </a:p>
          <a:p>
            <a:r>
              <a:rPr lang="en-IN" dirty="0"/>
              <a:t>Favourite service-</a:t>
            </a:r>
          </a:p>
          <a:p>
            <a:pPr marL="114300" indent="0">
              <a:buNone/>
            </a:pPr>
            <a:r>
              <a:rPr lang="en-IN" sz="1600" i="1" dirty="0">
                <a:solidFill>
                  <a:srgbClr val="A0A0A0"/>
                </a:solidFill>
                <a:latin typeface="Consolas" panose="020B0609020204030204" pitchFamily="49" charset="0"/>
              </a:rPr>
              <a:t>@RequestMapping</a:t>
            </a:r>
            <a:r>
              <a:rPr lang="en-IN" sz="1600" i="1" dirty="0">
                <a:solidFill>
                  <a:schemeClr val="accent1"/>
                </a:solidFill>
                <a:latin typeface="Consolas" panose="020B0609020204030204" pitchFamily="49" charset="0"/>
              </a:rPr>
              <a:t>(path = "/</a:t>
            </a:r>
            <a:r>
              <a:rPr lang="en-IN" sz="1600" i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api</a:t>
            </a:r>
            <a:r>
              <a:rPr lang="en-IN" sz="1600" i="1" dirty="0">
                <a:solidFill>
                  <a:schemeClr val="accent1"/>
                </a:solidFill>
                <a:latin typeface="Consolas" panose="020B0609020204030204" pitchFamily="49" charset="0"/>
              </a:rPr>
              <a:t>/news")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sz="1200" i="1" dirty="0">
                <a:solidFill>
                  <a:srgbClr val="A0A0A0"/>
                </a:solidFill>
                <a:latin typeface="Consolas" panose="020B0609020204030204" pitchFamily="49" charset="0"/>
              </a:rPr>
              <a:t>@PostMapping</a:t>
            </a:r>
            <a:r>
              <a:rPr lang="en-IN" sz="1200" i="1" dirty="0">
                <a:solidFill>
                  <a:schemeClr val="accent1"/>
                </a:solidFill>
                <a:latin typeface="Consolas" panose="020B0609020204030204" pitchFamily="49" charset="0"/>
              </a:rPr>
              <a:t> -  saving news to favourite</a:t>
            </a:r>
            <a:endParaRPr lang="en-US" sz="1200" i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IN" sz="1200" i="1" dirty="0">
                <a:solidFill>
                  <a:srgbClr val="A0A0A0"/>
                </a:solidFill>
                <a:latin typeface="Consolas" panose="020B0609020204030204" pitchFamily="49" charset="0"/>
              </a:rPr>
              <a:t>@getMapping</a:t>
            </a:r>
            <a:r>
              <a:rPr lang="en-IN" sz="1200" i="1" dirty="0">
                <a:solidFill>
                  <a:schemeClr val="accent1"/>
                </a:solidFill>
                <a:latin typeface="Consolas" panose="020B0609020204030204" pitchFamily="49" charset="0"/>
              </a:rPr>
              <a:t> -   fetching news from favourite list</a:t>
            </a:r>
          </a:p>
          <a:p>
            <a:pPr marL="114300" indent="0">
              <a:buNone/>
            </a:pPr>
            <a:r>
              <a:rPr lang="en-IN" sz="1200" i="1" dirty="0">
                <a:solidFill>
                  <a:srgbClr val="A0A0A0"/>
                </a:solidFill>
                <a:latin typeface="Consolas" panose="020B0609020204030204" pitchFamily="49" charset="0"/>
              </a:rPr>
              <a:t>@deletingMapping</a:t>
            </a:r>
            <a:r>
              <a:rPr lang="en-IN" sz="1200" i="1" dirty="0">
                <a:solidFill>
                  <a:schemeClr val="accent1"/>
                </a:solidFill>
                <a:latin typeface="Consolas" panose="020B0609020204030204" pitchFamily="49" charset="0"/>
              </a:rPr>
              <a:t> ("/{id}") – deleting news by id.</a:t>
            </a:r>
            <a:endParaRPr lang="en-US" sz="1200" i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300" indent="0">
              <a:buNone/>
            </a:pPr>
            <a:endParaRPr lang="en-IN" sz="1200" i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2891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91D6D-B5E9-EFC3-6C67-B86FD549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4" y="1061025"/>
            <a:ext cx="8085812" cy="30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9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299DD-E147-23B3-DFB9-78CC8206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5" y="958012"/>
            <a:ext cx="8041940" cy="32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2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8F7E3-ADBD-4DA0-A162-AC051542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Services: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5DE75-F63A-48F0-93C2-359D7F753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Services</a:t>
            </a:r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CA4E25-6538-4D0F-AC89-B78C364C3906}"/>
              </a:ext>
            </a:extLst>
          </p:cNvPr>
          <p:cNvCxnSpPr/>
          <p:nvPr/>
        </p:nvCxnSpPr>
        <p:spPr>
          <a:xfrm>
            <a:off x="1568605" y="2378927"/>
            <a:ext cx="2007219" cy="1390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108360-D9FA-46C3-9059-E701F18D85C1}"/>
              </a:ext>
            </a:extLst>
          </p:cNvPr>
          <p:cNvCxnSpPr/>
          <p:nvPr/>
        </p:nvCxnSpPr>
        <p:spPr>
          <a:xfrm flipV="1">
            <a:off x="1635512" y="1538868"/>
            <a:ext cx="2118732" cy="74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FE5E09C-6641-499E-82B5-8E09588D59BA}"/>
              </a:ext>
            </a:extLst>
          </p:cNvPr>
          <p:cNvSpPr/>
          <p:nvPr/>
        </p:nvSpPr>
        <p:spPr>
          <a:xfrm>
            <a:off x="3858322" y="1225225"/>
            <a:ext cx="1390184" cy="121176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User-auth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services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393285-4A1D-478C-93D0-C1974629EDA1}"/>
              </a:ext>
            </a:extLst>
          </p:cNvPr>
          <p:cNvSpPr/>
          <p:nvPr/>
        </p:nvSpPr>
        <p:spPr>
          <a:xfrm>
            <a:off x="3754244" y="3293327"/>
            <a:ext cx="1390185" cy="121176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App-news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services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88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BC5B-890A-4747-B405-24A98C61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605650"/>
          </a:xfrm>
        </p:spPr>
        <p:txBody>
          <a:bodyPr/>
          <a:lstStyle/>
          <a:p>
            <a:r>
              <a:rPr lang="en-US" dirty="0"/>
              <a:t>Frontend Overview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76A63-D30B-4784-99C2-4625CBCBD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Frontend </a:t>
            </a:r>
          </a:p>
          <a:p>
            <a:pPr marL="114300" indent="0">
              <a:buNone/>
            </a:pPr>
            <a:r>
              <a:rPr lang="en-US" dirty="0"/>
              <a:t>      module   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8BBC02-ABCC-4AE6-B6CB-D95875BD433F}"/>
              </a:ext>
            </a:extLst>
          </p:cNvPr>
          <p:cNvCxnSpPr>
            <a:cxnSpLocks/>
          </p:cNvCxnSpPr>
          <p:nvPr/>
        </p:nvCxnSpPr>
        <p:spPr>
          <a:xfrm>
            <a:off x="1778400" y="2008800"/>
            <a:ext cx="1828800" cy="108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D45FCD-0556-4681-ADEE-D65E6E7CB07A}"/>
              </a:ext>
            </a:extLst>
          </p:cNvPr>
          <p:cNvCxnSpPr>
            <a:cxnSpLocks/>
          </p:cNvCxnSpPr>
          <p:nvPr/>
        </p:nvCxnSpPr>
        <p:spPr>
          <a:xfrm flipV="1">
            <a:off x="1778400" y="1177175"/>
            <a:ext cx="1828800" cy="71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3344033-7A5E-4281-91CC-496CB140186E}"/>
              </a:ext>
            </a:extLst>
          </p:cNvPr>
          <p:cNvSpPr/>
          <p:nvPr/>
        </p:nvSpPr>
        <p:spPr>
          <a:xfrm>
            <a:off x="3668400" y="592175"/>
            <a:ext cx="914400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User-auth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904608-4395-490C-AC51-DDA2EA37B58B}"/>
              </a:ext>
            </a:extLst>
          </p:cNvPr>
          <p:cNvSpPr/>
          <p:nvPr/>
        </p:nvSpPr>
        <p:spPr>
          <a:xfrm>
            <a:off x="3657600" y="2779212"/>
            <a:ext cx="914400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App-news</a:t>
            </a:r>
            <a:endParaRPr lang="en-IN" sz="12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799286-1E6B-464D-92B0-1DFAA206EF60}"/>
              </a:ext>
            </a:extLst>
          </p:cNvPr>
          <p:cNvCxnSpPr>
            <a:stCxn id="18" idx="7"/>
          </p:cNvCxnSpPr>
          <p:nvPr/>
        </p:nvCxnSpPr>
        <p:spPr>
          <a:xfrm flipV="1">
            <a:off x="4448889" y="315925"/>
            <a:ext cx="1980711" cy="410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D0A911-059D-48DD-B0AD-A0206E7E2FF9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4448889" y="1372664"/>
            <a:ext cx="2041121" cy="26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E1EA5F-CB53-4BC2-9087-50A964D98CAF}"/>
              </a:ext>
            </a:extLst>
          </p:cNvPr>
          <p:cNvCxnSpPr>
            <a:cxnSpLocks/>
          </p:cNvCxnSpPr>
          <p:nvPr/>
        </p:nvCxnSpPr>
        <p:spPr>
          <a:xfrm flipV="1">
            <a:off x="4293629" y="2334891"/>
            <a:ext cx="2401200" cy="55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78A52F-BFC7-4E32-B8A7-77B83812084A}"/>
              </a:ext>
            </a:extLst>
          </p:cNvPr>
          <p:cNvCxnSpPr>
            <a:cxnSpLocks/>
            <a:stCxn id="19" idx="7"/>
            <a:endCxn id="50" idx="2"/>
          </p:cNvCxnSpPr>
          <p:nvPr/>
        </p:nvCxnSpPr>
        <p:spPr>
          <a:xfrm>
            <a:off x="4438089" y="2913123"/>
            <a:ext cx="30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FD04A-51BC-42C2-BDC7-76BFA0C63E15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572000" y="3236412"/>
            <a:ext cx="3114907" cy="16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CB323E-7401-4B02-BE5F-B79FC8F17B15}"/>
              </a:ext>
            </a:extLst>
          </p:cNvPr>
          <p:cNvCxnSpPr>
            <a:stCxn id="19" idx="5"/>
          </p:cNvCxnSpPr>
          <p:nvPr/>
        </p:nvCxnSpPr>
        <p:spPr>
          <a:xfrm>
            <a:off x="4438089" y="3559701"/>
            <a:ext cx="2265111" cy="35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463833-8C71-4CE7-9A86-D66AC4D63574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4114800" y="3693612"/>
            <a:ext cx="2314800" cy="88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5C62F5C-5EA7-459A-8AA0-675BD6E88437}"/>
              </a:ext>
            </a:extLst>
          </p:cNvPr>
          <p:cNvSpPr/>
          <p:nvPr/>
        </p:nvSpPr>
        <p:spPr>
          <a:xfrm>
            <a:off x="6713671" y="1893600"/>
            <a:ext cx="1828799" cy="8773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Top-news component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58511CB-5D8A-4FC2-8C9E-DEF4EC8B4E57}"/>
              </a:ext>
            </a:extLst>
          </p:cNvPr>
          <p:cNvSpPr/>
          <p:nvPr/>
        </p:nvSpPr>
        <p:spPr>
          <a:xfrm>
            <a:off x="6456234" y="4482578"/>
            <a:ext cx="1728760" cy="634882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Fav component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680634C-72E4-4353-98A7-600A3501B058}"/>
              </a:ext>
            </a:extLst>
          </p:cNvPr>
          <p:cNvSpPr/>
          <p:nvPr/>
        </p:nvSpPr>
        <p:spPr>
          <a:xfrm>
            <a:off x="7530790" y="3236087"/>
            <a:ext cx="1575110" cy="69838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Search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component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B92629D-866C-43D7-9F52-2B5F3A6C0CC7}"/>
              </a:ext>
            </a:extLst>
          </p:cNvPr>
          <p:cNvSpPr/>
          <p:nvPr/>
        </p:nvSpPr>
        <p:spPr>
          <a:xfrm>
            <a:off x="6523374" y="3776857"/>
            <a:ext cx="1686233" cy="69838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Contain component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0152C47-6142-49B8-88EB-CAFE1B8E3C55}"/>
              </a:ext>
            </a:extLst>
          </p:cNvPr>
          <p:cNvSpPr/>
          <p:nvPr/>
        </p:nvSpPr>
        <p:spPr>
          <a:xfrm>
            <a:off x="7478751" y="2613692"/>
            <a:ext cx="1627149" cy="598862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Thumbnail component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C447E3-709B-45DA-AF27-41EC9F4F2A0B}"/>
              </a:ext>
            </a:extLst>
          </p:cNvPr>
          <p:cNvSpPr/>
          <p:nvPr/>
        </p:nvSpPr>
        <p:spPr>
          <a:xfrm>
            <a:off x="6498761" y="-16603"/>
            <a:ext cx="1686234" cy="77624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Login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component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5C3BB1B-9ACC-40CB-823E-D8B102101F89}"/>
              </a:ext>
            </a:extLst>
          </p:cNvPr>
          <p:cNvSpPr/>
          <p:nvPr/>
        </p:nvSpPr>
        <p:spPr>
          <a:xfrm>
            <a:off x="6743151" y="1225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046076-1D73-47AF-A0FB-484BB771859D}"/>
              </a:ext>
            </a:extLst>
          </p:cNvPr>
          <p:cNvSpPr/>
          <p:nvPr/>
        </p:nvSpPr>
        <p:spPr>
          <a:xfrm>
            <a:off x="6456233" y="1080550"/>
            <a:ext cx="1728761" cy="7252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Register component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6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156C-B3D9-486C-A1B7-1FC88437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Style: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1F881-10D7-460B-8B40-97AD7E4B4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25912"/>
            <a:ext cx="8520600" cy="3553313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Frontend Design: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34BD37-B312-4BF8-A6CF-85E49ECC9814}"/>
              </a:ext>
            </a:extLst>
          </p:cNvPr>
          <p:cNvCxnSpPr>
            <a:cxnSpLocks/>
          </p:cNvCxnSpPr>
          <p:nvPr/>
        </p:nvCxnSpPr>
        <p:spPr>
          <a:xfrm>
            <a:off x="2490439" y="2237678"/>
            <a:ext cx="2014654" cy="134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7080C4-8A8E-4ABC-9669-A9804714EE20}"/>
              </a:ext>
            </a:extLst>
          </p:cNvPr>
          <p:cNvCxnSpPr/>
          <p:nvPr/>
        </p:nvCxnSpPr>
        <p:spPr>
          <a:xfrm flipV="1">
            <a:off x="2483005" y="1085385"/>
            <a:ext cx="1962615" cy="99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6A64EA8-B162-4A99-B138-3DCDD2295EB4}"/>
              </a:ext>
            </a:extLst>
          </p:cNvPr>
          <p:cNvSpPr/>
          <p:nvPr/>
        </p:nvSpPr>
        <p:spPr>
          <a:xfrm>
            <a:off x="4445620" y="493708"/>
            <a:ext cx="1241503" cy="118335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CSS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957A2A-BC65-416F-89E2-F25E42672FC5}"/>
              </a:ext>
            </a:extLst>
          </p:cNvPr>
          <p:cNvSpPr/>
          <p:nvPr/>
        </p:nvSpPr>
        <p:spPr>
          <a:xfrm>
            <a:off x="4505092" y="3087761"/>
            <a:ext cx="1486829" cy="118335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Angular Material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2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0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356301" y="1159462"/>
            <a:ext cx="5989320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4E52C-C9D3-4D90-8753-6039C13BD311}"/>
              </a:ext>
            </a:extLst>
          </p:cNvPr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EE0C5-2689-4923-9F8B-370F69AE048D}"/>
              </a:ext>
            </a:extLst>
          </p:cNvPr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 flipV="1">
            <a:off x="2004700" y="1705740"/>
            <a:ext cx="1882060" cy="59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308991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407DA0-68A6-45FA-A591-692391F00C94}"/>
              </a:ext>
            </a:extLst>
          </p:cNvPr>
          <p:cNvSpPr/>
          <p:nvPr/>
        </p:nvSpPr>
        <p:spPr>
          <a:xfrm>
            <a:off x="991760" y="328780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Top News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39D18C-8D27-4D55-B2A7-6BC426219315}"/>
              </a:ext>
            </a:extLst>
          </p:cNvPr>
          <p:cNvCxnSpPr>
            <a:cxnSpLocks/>
          </p:cNvCxnSpPr>
          <p:nvPr/>
        </p:nvCxnSpPr>
        <p:spPr>
          <a:xfrm flipH="1">
            <a:off x="1605666" y="3081781"/>
            <a:ext cx="12068" cy="20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6857FBC-4206-4784-B54C-FC27E4A744F0}"/>
              </a:ext>
            </a:extLst>
          </p:cNvPr>
          <p:cNvSpPr/>
          <p:nvPr/>
        </p:nvSpPr>
        <p:spPr>
          <a:xfrm>
            <a:off x="934151" y="4009367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Favorites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2403F4-7D06-456F-A478-D7EB09B940A4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494680" y="3684045"/>
            <a:ext cx="0" cy="299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endCxn id="11" idx="0"/>
          </p:cNvCxnSpPr>
          <p:nvPr/>
        </p:nvCxnSpPr>
        <p:spPr>
          <a:xfrm>
            <a:off x="272034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930109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445335" y="3081781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2200413" y="3265738"/>
            <a:ext cx="3372695" cy="409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Favorites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2615367" y="3980984"/>
            <a:ext cx="996513" cy="392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favorites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4155620" y="3984038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Delete favorites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3137434" y="3673049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/>
          <p:nvPr/>
        </p:nvCxnSpPr>
        <p:spPr>
          <a:xfrm>
            <a:off x="3659559" y="3099769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4654864" y="3706763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C91952-61F3-3CA2-72D5-5F41BC16B90B}"/>
              </a:ext>
            </a:extLst>
          </p:cNvPr>
          <p:cNvSpPr/>
          <p:nvPr/>
        </p:nvSpPr>
        <p:spPr>
          <a:xfrm>
            <a:off x="5907295" y="3335980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Search News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2FCD09-0A5D-FD7F-F66C-9A0EB56A8CB7}"/>
              </a:ext>
            </a:extLst>
          </p:cNvPr>
          <p:cNvCxnSpPr/>
          <p:nvPr/>
        </p:nvCxnSpPr>
        <p:spPr>
          <a:xfrm>
            <a:off x="6403765" y="3099694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/>
              <a:t>  Conclusion</a:t>
            </a:r>
            <a:endParaRPr lang="en-IN" sz="4400"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520117" y="704047"/>
            <a:ext cx="8506436" cy="443945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spcFirstLastPara="1" wrap="square" lIns="91425" tIns="91425" rIns="91425" bIns="91425" spcCol="36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       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News app helps the users to know the various news </a:t>
            </a:r>
            <a:r>
              <a:rPr lang="en-US" dirty="0" err="1">
                <a:solidFill>
                  <a:schemeClr val="bg1"/>
                </a:solidFill>
              </a:rPr>
              <a:t>updates.It</a:t>
            </a:r>
            <a:r>
              <a:rPr lang="en-US" dirty="0">
                <a:solidFill>
                  <a:schemeClr val="bg1"/>
                </a:solidFill>
              </a:rPr>
              <a:t> also helps user to add/remove certain news into favorites list. User can search news using Keyword.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F28373B5-F4E4-4102-9D27-E17631B4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502"/>
            <a:ext cx="9144000" cy="557212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F23306E6-5D0B-439F-BB88-7F1CEA89B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576"/>
            <a:ext cx="9144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3D9016E-713D-40ED-A242-4F407E9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0951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06E4F4B6-B981-4284-BB88-5B702BA3D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EC4A490-3310-4798-850D-30C8DB8D1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210FDE0-CB57-43DE-859A-ACD834378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576"/>
            <a:ext cx="9144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4850" y="1657350"/>
            <a:ext cx="6329150" cy="2101760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049133" y="1827455"/>
            <a:ext cx="5124375" cy="1025934"/>
          </a:xfrm>
          <a:prstGeom prst="rect">
            <a:avLst/>
          </a:prstGeom>
        </p:spPr>
        <p:txBody>
          <a:bodyPr spcFirstLastPara="1" vert="horz" lIns="91440" tIns="45720" rIns="91440" bIns="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300">
                <a:solidFill>
                  <a:srgbClr val="FFFFFE"/>
                </a:solidFill>
              </a:rPr>
              <a:t>Thank You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B930BC2-9A26-4D85-AE74-7F4ABECA3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41632" b="29778"/>
          <a:stretch/>
        </p:blipFill>
        <p:spPr>
          <a:xfrm>
            <a:off x="3039293" y="2920992"/>
            <a:ext cx="5001127" cy="11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D00C3729-FBCB-4EE4-BB44-84B840225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502"/>
            <a:ext cx="9144000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Outline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956125" y="0"/>
            <a:ext cx="4079875" cy="3252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/>
              <a:t>Problem Statement</a:t>
            </a:r>
            <a:endParaRPr sz="1600" dirty="0"/>
          </a:p>
          <a:p>
            <a:pPr marL="285750" indent="-285750">
              <a:spcBef>
                <a:spcPts val="1600"/>
              </a:spcBef>
            </a:pPr>
            <a:r>
              <a:rPr lang="en" sz="1600" dirty="0"/>
              <a:t>Objective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/>
              <a:t>T</a:t>
            </a:r>
            <a:r>
              <a:rPr lang="en" sz="1600" dirty="0"/>
              <a:t>echnology and Tools </a:t>
            </a:r>
            <a:r>
              <a:rPr lang="en-US" sz="1600" dirty="0"/>
              <a:t>Used</a:t>
            </a:r>
            <a:endParaRPr sz="1600" dirty="0"/>
          </a:p>
          <a:p>
            <a:pPr marL="285750" indent="-285750">
              <a:spcBef>
                <a:spcPts val="1600"/>
              </a:spcBef>
            </a:pPr>
            <a:r>
              <a:rPr lang="en" sz="1600" dirty="0"/>
              <a:t>Microservices</a:t>
            </a:r>
            <a:endParaRPr sz="1600" dirty="0"/>
          </a:p>
          <a:p>
            <a:pPr marL="285750" indent="-285750">
              <a:spcBef>
                <a:spcPts val="1600"/>
              </a:spcBef>
            </a:pPr>
            <a:r>
              <a:rPr lang="en-US" sz="1600" dirty="0"/>
              <a:t>Project </a:t>
            </a:r>
            <a:r>
              <a:rPr lang="en" sz="1600" dirty="0"/>
              <a:t>Overview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/>
              <a:t>Backend service structure</a:t>
            </a:r>
            <a:endParaRPr sz="1600" dirty="0"/>
          </a:p>
          <a:p>
            <a:pPr marL="285750" indent="-285750">
              <a:spcBef>
                <a:spcPts val="1600"/>
              </a:spcBef>
            </a:pPr>
            <a:r>
              <a:rPr lang="en" sz="1600" dirty="0"/>
              <a:t>Onboarding-Architecture</a:t>
            </a:r>
            <a:endParaRPr sz="1600" dirty="0"/>
          </a:p>
          <a:p>
            <a:pPr marL="285750" indent="-285750">
              <a:spcBef>
                <a:spcPts val="1600"/>
              </a:spcBef>
            </a:pPr>
            <a:r>
              <a:rPr lang="en" sz="1600" dirty="0"/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/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</a:rPr>
              <a:t>Problem Statement</a:t>
            </a:r>
            <a:endParaRPr sz="3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99904" y="1318650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>
              <a:buNone/>
            </a:pPr>
            <a:r>
              <a:rPr lang="en-US" dirty="0"/>
              <a:t>User wants to check the news from news app. User can be able to register themselves in the application, get the news updates and add news to favorites .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724072" y="471951"/>
            <a:ext cx="4939868" cy="96462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Objective </a:t>
            </a:r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724073" y="1828800"/>
            <a:ext cx="4939867" cy="283906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285750" indent="-228600" defTabSz="9144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500"/>
              <a:t>Our objective is  to provide best user Interface and user experience. </a:t>
            </a:r>
          </a:p>
          <a:p>
            <a:pPr marL="285750" indent="-228600" defTabSz="9144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500"/>
              <a:t>User can be able to Register, login &amp; logout.</a:t>
            </a:r>
          </a:p>
          <a:p>
            <a:pPr marL="285750" indent="-228600" defTabSz="9144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500"/>
              <a:t>User can see Top/Recommended news updates. </a:t>
            </a:r>
          </a:p>
          <a:p>
            <a:pPr marL="285750" indent="-228600" defTabSz="9144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500"/>
              <a:t>User can add/delete News to/from favorites in his/her account.</a:t>
            </a:r>
          </a:p>
          <a:p>
            <a:pPr marL="285750" indent="-228600" defTabSz="9144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500"/>
              <a:t>User can Search news using keyword.</a:t>
            </a:r>
          </a:p>
        </p:txBody>
      </p:sp>
      <p:pic>
        <p:nvPicPr>
          <p:cNvPr id="113" name="Picture 112" descr="Camera lens with reflections on wooden table">
            <a:extLst>
              <a:ext uri="{FF2B5EF4-FFF2-40B4-BE49-F238E27FC236}">
                <a16:creationId xmlns:a16="http://schemas.microsoft.com/office/drawing/2014/main" id="{A0C62815-A5A7-B1F1-211E-0D7AA88BC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881"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13" y="2073275"/>
            <a:ext cx="1436688" cy="1109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88" y="2073275"/>
            <a:ext cx="1270000" cy="1109663"/>
          </a:xfrm>
          <a:prstGeom prst="rect">
            <a:avLst/>
          </a:prstGeom>
        </p:spPr>
      </p:pic>
      <p:pic>
        <p:nvPicPr>
          <p:cNvPr id="1026" name="Picture 2" descr="Spring Tool Suite 3.7.3 Released | LaptrinhX">
            <a:extLst>
              <a:ext uri="{FF2B5EF4-FFF2-40B4-BE49-F238E27FC236}">
                <a16:creationId xmlns:a16="http://schemas.microsoft.com/office/drawing/2014/main" id="{3B5BF89C-DFD4-4941-9C2F-BFB19AFB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2073275"/>
            <a:ext cx="1509713" cy="1109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954BB-91AA-4D50-B810-22AE05E20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650" y="2073275"/>
            <a:ext cx="2044700" cy="1109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976A7-5381-1C0D-909F-B46CDDE1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138" y="2073275"/>
            <a:ext cx="2044700" cy="1109663"/>
          </a:xfrm>
          <a:prstGeom prst="rect">
            <a:avLst/>
          </a:prstGeom>
        </p:spPr>
      </p:pic>
      <p:pic>
        <p:nvPicPr>
          <p:cNvPr id="1032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07852561-6F98-4A5E-B2EC-D3ED575F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3262313"/>
            <a:ext cx="2103438" cy="142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Git Bash and How to Install it on Windows? - Appuals.com">
            <a:extLst>
              <a:ext uri="{FF2B5EF4-FFF2-40B4-BE49-F238E27FC236}">
                <a16:creationId xmlns:a16="http://schemas.microsoft.com/office/drawing/2014/main" id="{65A8D643-73AF-4274-9331-28100C77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3262313"/>
            <a:ext cx="2311400" cy="142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man Closes $225 Million Series D Round at a $5.6 Billion Valuation to  Power the API-First World | Business Wire">
            <a:extLst>
              <a:ext uri="{FF2B5EF4-FFF2-40B4-BE49-F238E27FC236}">
                <a16:creationId xmlns:a16="http://schemas.microsoft.com/office/drawing/2014/main" id="{BBC96D32-C195-4641-9D4D-A63F1B2F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3262313"/>
            <a:ext cx="1744663" cy="142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rome Developer Tools. For any developer, inspecting and… | by Aken M |  Medium">
            <a:extLst>
              <a:ext uri="{FF2B5EF4-FFF2-40B4-BE49-F238E27FC236}">
                <a16:creationId xmlns:a16="http://schemas.microsoft.com/office/drawing/2014/main" id="{CBBB7286-9D5B-4821-A234-01A1094B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3262313"/>
            <a:ext cx="2227263" cy="142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100" kern="1200" dirty="0">
                <a:latin typeface="+mj-lt"/>
                <a:ea typeface="+mj-ea"/>
                <a:cs typeface="+mj-cs"/>
              </a:rPr>
              <a:t>Technologies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>
                <a:latin typeface="+mj-lt"/>
                <a:ea typeface="+mj-ea"/>
                <a:cs typeface="+mj-cs"/>
              </a:rPr>
              <a:t>and Tools Used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5064125" y="1376363"/>
            <a:ext cx="4079875" cy="325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Microservices</a:t>
            </a:r>
          </a:p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endParaRPr lang="en-US" sz="3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484086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EBFC0D-4EF5-4D39-831F-1D2598F00ED5}"/>
              </a:ext>
            </a:extLst>
          </p:cNvPr>
          <p:cNvGrpSpPr/>
          <p:nvPr/>
        </p:nvGrpSpPr>
        <p:grpSpPr>
          <a:xfrm>
            <a:off x="485443" y="1860251"/>
            <a:ext cx="1116993" cy="740638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DF9093-A06F-4263-B005-1CE0CE8D8D64}"/>
              </a:ext>
            </a:extLst>
          </p:cNvPr>
          <p:cNvGrpSpPr/>
          <p:nvPr/>
        </p:nvGrpSpPr>
        <p:grpSpPr>
          <a:xfrm>
            <a:off x="2367583" y="842361"/>
            <a:ext cx="1116993" cy="740638"/>
            <a:chOff x="3340101" y="0"/>
            <a:chExt cx="1116993" cy="74063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6B3778-3CE8-424F-9A84-F4BFACFA2A7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7E818996-84C8-4931-BA41-A845585234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4EE419-1F29-4B3B-85FF-6E172AD2AE7F}"/>
              </a:ext>
            </a:extLst>
          </p:cNvPr>
          <p:cNvGrpSpPr/>
          <p:nvPr/>
        </p:nvGrpSpPr>
        <p:grpSpPr>
          <a:xfrm>
            <a:off x="2164072" y="2819864"/>
            <a:ext cx="1116993" cy="740638"/>
            <a:chOff x="3340101" y="0"/>
            <a:chExt cx="1116993" cy="7406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F93351-2D9E-4FBB-827B-B6E50F79668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0CFBD9ED-182A-49AE-A9AC-C771AECFBE3B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Register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BA20BE-D2FB-48B6-B650-81E31D753DAC}"/>
              </a:ext>
            </a:extLst>
          </p:cNvPr>
          <p:cNvGrpSpPr/>
          <p:nvPr/>
        </p:nvGrpSpPr>
        <p:grpSpPr>
          <a:xfrm>
            <a:off x="4013503" y="2699197"/>
            <a:ext cx="1116993" cy="740638"/>
            <a:chOff x="3366695" y="80503"/>
            <a:chExt cx="1116993" cy="7406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B282AAB-3058-4452-8403-B9C23FE6FB0B}"/>
                </a:ext>
              </a:extLst>
            </p:cNvPr>
            <p:cNvSpPr/>
            <p:nvPr/>
          </p:nvSpPr>
          <p:spPr>
            <a:xfrm>
              <a:off x="3366695" y="80503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7B774482-E853-4C33-B68E-DF89B4DD9C8E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Search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D2E55-9B32-4219-A872-D77155804B72}"/>
              </a:ext>
            </a:extLst>
          </p:cNvPr>
          <p:cNvGrpSpPr/>
          <p:nvPr/>
        </p:nvGrpSpPr>
        <p:grpSpPr>
          <a:xfrm>
            <a:off x="4052446" y="962102"/>
            <a:ext cx="1116993" cy="756036"/>
            <a:chOff x="3340101" y="0"/>
            <a:chExt cx="1116993" cy="74063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496614-19AC-4AEC-8A6C-C8E61953681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F09FD30F-C4FE-4A92-B606-939B50E2ED73}"/>
                </a:ext>
              </a:extLst>
            </p:cNvPr>
            <p:cNvSpPr txBox="1"/>
            <p:nvPr/>
          </p:nvSpPr>
          <p:spPr>
            <a:xfrm>
              <a:off x="3445207" y="108464"/>
              <a:ext cx="906780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Top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News List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8C4EAD-4E37-4D86-89D8-EC73E3589EB9}"/>
              </a:ext>
            </a:extLst>
          </p:cNvPr>
          <p:cNvCxnSpPr>
            <a:stCxn id="14" idx="6"/>
            <a:endCxn id="17" idx="3"/>
          </p:cNvCxnSpPr>
          <p:nvPr/>
        </p:nvCxnSpPr>
        <p:spPr>
          <a:xfrm flipV="1">
            <a:off x="1602436" y="1474535"/>
            <a:ext cx="928727" cy="756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6285AF-E487-45AB-A6DE-579FE67268A1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1602436" y="2230570"/>
            <a:ext cx="561636" cy="95961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CF68E8-46B1-414D-86B0-1918643E7EF0}"/>
              </a:ext>
            </a:extLst>
          </p:cNvPr>
          <p:cNvCxnSpPr>
            <a:cxnSpLocks/>
          </p:cNvCxnSpPr>
          <p:nvPr/>
        </p:nvCxnSpPr>
        <p:spPr>
          <a:xfrm>
            <a:off x="3500299" y="1184091"/>
            <a:ext cx="567870" cy="11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709D94-5787-4608-AF07-FD49C2904916}"/>
              </a:ext>
            </a:extLst>
          </p:cNvPr>
          <p:cNvCxnSpPr/>
          <p:nvPr/>
        </p:nvCxnSpPr>
        <p:spPr>
          <a:xfrm>
            <a:off x="5275526" y="2232122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862E09-88C0-4293-A0B6-D7430C669D03}"/>
              </a:ext>
            </a:extLst>
          </p:cNvPr>
          <p:cNvSpPr/>
          <p:nvPr/>
        </p:nvSpPr>
        <p:spPr>
          <a:xfrm>
            <a:off x="3775710" y="3788995"/>
            <a:ext cx="1592580" cy="74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API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9DAD268-70E9-42FD-BEEF-F4D702D3EAA3}"/>
              </a:ext>
            </a:extLst>
          </p:cNvPr>
          <p:cNvCxnSpPr>
            <a:stCxn id="23" idx="4"/>
            <a:endCxn id="72" idx="0"/>
          </p:cNvCxnSpPr>
          <p:nvPr/>
        </p:nvCxnSpPr>
        <p:spPr>
          <a:xfrm>
            <a:off x="4572000" y="3439835"/>
            <a:ext cx="0" cy="34916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EF44DA-5553-CDD8-131D-AA20700D3F8B}"/>
              </a:ext>
            </a:extLst>
          </p:cNvPr>
          <p:cNvCxnSpPr>
            <a:cxnSpLocks/>
            <a:stCxn id="17" idx="5"/>
            <a:endCxn id="23" idx="1"/>
          </p:cNvCxnSpPr>
          <p:nvPr/>
        </p:nvCxnSpPr>
        <p:spPr>
          <a:xfrm>
            <a:off x="3320996" y="1474535"/>
            <a:ext cx="856087" cy="1333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D2787F-33C6-E8A1-D9A8-4A0CAB6987C7}"/>
              </a:ext>
            </a:extLst>
          </p:cNvPr>
          <p:cNvGrpSpPr/>
          <p:nvPr/>
        </p:nvGrpSpPr>
        <p:grpSpPr>
          <a:xfrm>
            <a:off x="4013503" y="1831112"/>
            <a:ext cx="1116993" cy="740638"/>
            <a:chOff x="3340101" y="0"/>
            <a:chExt cx="1116993" cy="74063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464923B-8BF3-9359-12C8-4795C175F212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89D1846A-EEDD-DFD5-E7DE-9C715ED9CDB2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err="1"/>
                <a:t>Favourites</a:t>
              </a:r>
              <a:r>
                <a:rPr lang="en-US" sz="1500" kern="1200" dirty="0"/>
                <a:t> List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A18899-F016-4B6E-3C63-4C7A323E5CFB}"/>
              </a:ext>
            </a:extLst>
          </p:cNvPr>
          <p:cNvGrpSpPr/>
          <p:nvPr/>
        </p:nvGrpSpPr>
        <p:grpSpPr>
          <a:xfrm>
            <a:off x="5987315" y="924401"/>
            <a:ext cx="938755" cy="2235607"/>
            <a:chOff x="1" y="-1"/>
            <a:chExt cx="938755" cy="2235607"/>
          </a:xfrm>
        </p:grpSpPr>
        <p:sp>
          <p:nvSpPr>
            <p:cNvPr id="51" name="Flowchart: Manual Operation 50">
              <a:extLst>
                <a:ext uri="{FF2B5EF4-FFF2-40B4-BE49-F238E27FC236}">
                  <a16:creationId xmlns:a16="http://schemas.microsoft.com/office/drawing/2014/main" id="{A0B59B40-4214-2663-D383-DDF71A44FFDA}"/>
                </a:ext>
              </a:extLst>
            </p:cNvPr>
            <p:cNvSpPr/>
            <p:nvPr/>
          </p:nvSpPr>
          <p:spPr>
            <a:xfrm rot="16200000">
              <a:off x="-648425" y="648425"/>
              <a:ext cx="2235607" cy="938755"/>
            </a:xfrm>
            <a:prstGeom prst="flowChartManualOperati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Flowchart: Manual Operation 4">
              <a:extLst>
                <a:ext uri="{FF2B5EF4-FFF2-40B4-BE49-F238E27FC236}">
                  <a16:creationId xmlns:a16="http://schemas.microsoft.com/office/drawing/2014/main" id="{51F8A911-531F-8650-CC18-ED181AB99AA4}"/>
                </a:ext>
              </a:extLst>
            </p:cNvPr>
            <p:cNvSpPr txBox="1"/>
            <p:nvPr/>
          </p:nvSpPr>
          <p:spPr>
            <a:xfrm rot="21600000">
              <a:off x="1" y="447120"/>
              <a:ext cx="938755" cy="1341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0" tIns="0" rIns="6350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0" i="0" kern="1200" dirty="0"/>
                <a:t>Authentication API</a:t>
              </a:r>
              <a:endParaRPr lang="en-US" sz="1000" kern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CF6CCB-24A9-0B3C-70F1-454150E9CB6F}"/>
              </a:ext>
            </a:extLst>
          </p:cNvPr>
          <p:cNvGrpSpPr/>
          <p:nvPr/>
        </p:nvGrpSpPr>
        <p:grpSpPr>
          <a:xfrm>
            <a:off x="7072186" y="821772"/>
            <a:ext cx="938755" cy="2235607"/>
            <a:chOff x="1023354" y="-1"/>
            <a:chExt cx="938755" cy="2235607"/>
          </a:xfrm>
        </p:grpSpPr>
        <p:sp>
          <p:nvSpPr>
            <p:cNvPr id="49" name="Flowchart: Manual Operation 48">
              <a:extLst>
                <a:ext uri="{FF2B5EF4-FFF2-40B4-BE49-F238E27FC236}">
                  <a16:creationId xmlns:a16="http://schemas.microsoft.com/office/drawing/2014/main" id="{CD887D9C-B92B-7DF6-3012-10E439F96963}"/>
                </a:ext>
              </a:extLst>
            </p:cNvPr>
            <p:cNvSpPr/>
            <p:nvPr/>
          </p:nvSpPr>
          <p:spPr>
            <a:xfrm rot="16200000">
              <a:off x="374928" y="648425"/>
              <a:ext cx="2235607" cy="938755"/>
            </a:xfrm>
            <a:prstGeom prst="flowChartManualOperati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Flowchart: Manual Operation 6">
              <a:extLst>
                <a:ext uri="{FF2B5EF4-FFF2-40B4-BE49-F238E27FC236}">
                  <a16:creationId xmlns:a16="http://schemas.microsoft.com/office/drawing/2014/main" id="{D5A1F94B-6210-C685-A052-DAAA2BF1CBD1}"/>
                </a:ext>
              </a:extLst>
            </p:cNvPr>
            <p:cNvSpPr txBox="1"/>
            <p:nvPr/>
          </p:nvSpPr>
          <p:spPr>
            <a:xfrm rot="21600000">
              <a:off x="1023354" y="447120"/>
              <a:ext cx="938755" cy="1341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0" tIns="0" rIns="6350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Favorite API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BAE15B0-9C17-1AE1-ACD7-385795940EA7}"/>
              </a:ext>
            </a:extLst>
          </p:cNvPr>
          <p:cNvCxnSpPr/>
          <p:nvPr/>
        </p:nvCxnSpPr>
        <p:spPr>
          <a:xfrm>
            <a:off x="6229775" y="2676519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A44DE1-A10A-82E8-20D4-0F0FD1CD136B}"/>
              </a:ext>
            </a:extLst>
          </p:cNvPr>
          <p:cNvCxnSpPr/>
          <p:nvPr/>
        </p:nvCxnSpPr>
        <p:spPr>
          <a:xfrm>
            <a:off x="7336607" y="2644874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ylinder 56">
            <a:extLst>
              <a:ext uri="{FF2B5EF4-FFF2-40B4-BE49-F238E27FC236}">
                <a16:creationId xmlns:a16="http://schemas.microsoft.com/office/drawing/2014/main" id="{ABA58CD2-416B-9997-96E4-EF9BCFFE3DEB}"/>
              </a:ext>
            </a:extLst>
          </p:cNvPr>
          <p:cNvSpPr/>
          <p:nvPr/>
        </p:nvSpPr>
        <p:spPr>
          <a:xfrm>
            <a:off x="5909032" y="3753372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MySQL</a:t>
            </a:r>
          </a:p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59" name="Cylinder 58">
            <a:extLst>
              <a:ext uri="{FF2B5EF4-FFF2-40B4-BE49-F238E27FC236}">
                <a16:creationId xmlns:a16="http://schemas.microsoft.com/office/drawing/2014/main" id="{9BDA6065-0505-D66C-4B81-FA38CE45834D}"/>
              </a:ext>
            </a:extLst>
          </p:cNvPr>
          <p:cNvSpPr/>
          <p:nvPr/>
        </p:nvSpPr>
        <p:spPr>
          <a:xfrm>
            <a:off x="7048322" y="3753372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MySQL</a:t>
            </a:r>
          </a:p>
          <a:p>
            <a:pPr algn="ctr"/>
            <a:r>
              <a:rPr lang="en-US" sz="1200" dirty="0"/>
              <a:t>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004DCA-9466-FC5F-22C3-EE54347E151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379125" y="1298097"/>
            <a:ext cx="797958" cy="64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443CC9C-4425-4486-8412-019C00CE1CF4}"/>
              </a:ext>
            </a:extLst>
          </p:cNvPr>
          <p:cNvCxnSpPr>
            <a:stCxn id="35" idx="6"/>
          </p:cNvCxnSpPr>
          <p:nvPr/>
        </p:nvCxnSpPr>
        <p:spPr>
          <a:xfrm>
            <a:off x="5169439" y="1340120"/>
            <a:ext cx="106087" cy="2510768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Onboarding Architecture</a:t>
            </a:r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097510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Top News API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Get Top News</a:t>
            </a: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Angular</a:t>
            </a:r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09793-CE1F-4AC7-BD02-06A4680374A5}"/>
              </a:ext>
            </a:extLst>
          </p:cNvPr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API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J</a:t>
            </a:r>
            <a:r>
              <a:rPr lang="en-GB" sz="900" dirty="0"/>
              <a:t>WT </a:t>
            </a:r>
            <a:r>
              <a:rPr lang="en-US" sz="900" dirty="0"/>
              <a:t>validator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FA73A-2BCE-4B69-957B-90DDBF400A61}"/>
              </a:ext>
            </a:extLst>
          </p:cNvPr>
          <p:cNvSpPr/>
          <p:nvPr/>
        </p:nvSpPr>
        <p:spPr>
          <a:xfrm>
            <a:off x="2994660" y="4111707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News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C418822-9D83-47CC-B6EF-1DFC63F0FF9C}"/>
              </a:ext>
            </a:extLst>
          </p:cNvPr>
          <p:cNvSpPr/>
          <p:nvPr/>
        </p:nvSpPr>
        <p:spPr>
          <a:xfrm>
            <a:off x="6751320" y="99822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Server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AB71B487-3E5F-47D0-B74F-9D5C122B6197}"/>
              </a:ext>
            </a:extLst>
          </p:cNvPr>
          <p:cNvSpPr/>
          <p:nvPr/>
        </p:nvSpPr>
        <p:spPr>
          <a:xfrm>
            <a:off x="6753138" y="2142728"/>
            <a:ext cx="1171662" cy="7850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NewsApi.org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9607E-818C-461E-A266-8A1F8D8CA079}"/>
              </a:ext>
            </a:extLst>
          </p:cNvPr>
          <p:cNvSpPr/>
          <p:nvPr/>
        </p:nvSpPr>
        <p:spPr>
          <a:xfrm>
            <a:off x="6751319" y="4124707"/>
            <a:ext cx="1675349" cy="785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NewsApi.org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E3E11B-EB87-411F-89CC-3E30FD43ABB9}"/>
              </a:ext>
            </a:extLst>
          </p:cNvPr>
          <p:cNvCxnSpPr>
            <a:cxnSpLocks/>
            <a:stCxn id="10" idx="3"/>
            <a:endCxn id="5" idx="2"/>
          </p:cNvCxnSpPr>
          <p:nvPr/>
        </p:nvCxnSpPr>
        <p:spPr>
          <a:xfrm>
            <a:off x="5189220" y="4477467"/>
            <a:ext cx="1562099" cy="397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52CA46-18A1-414D-972B-5E097273B50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189220" y="2520018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013DB-43A6-4652-B2E5-39A354C21AAA}"/>
              </a:ext>
            </a:extLst>
          </p:cNvPr>
          <p:cNvCxnSpPr>
            <a:cxnSpLocks/>
          </p:cNvCxnSpPr>
          <p:nvPr/>
        </p:nvCxnSpPr>
        <p:spPr>
          <a:xfrm flipV="1">
            <a:off x="5189220" y="1483104"/>
            <a:ext cx="1562100" cy="13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515029-3486-4251-B808-74D49A837747}"/>
              </a:ext>
            </a:extLst>
          </p:cNvPr>
          <p:cNvSpPr txBox="1"/>
          <p:nvPr/>
        </p:nvSpPr>
        <p:spPr>
          <a:xfrm>
            <a:off x="5265420" y="1221343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P</a:t>
            </a:r>
            <a:r>
              <a:rPr lang="en-GB" sz="1100"/>
              <a:t>OST r</a:t>
            </a:r>
            <a:r>
              <a:rPr lang="en-US" sz="1100"/>
              <a:t>equest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E34770-9853-453A-B141-2D35DC6CDB42}"/>
              </a:ext>
            </a:extLst>
          </p:cNvPr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253FAF-D3AE-4BE3-A8FC-4923CE72A86C}"/>
              </a:ext>
            </a:extLst>
          </p:cNvPr>
          <p:cNvSpPr/>
          <p:nvPr/>
        </p:nvSpPr>
        <p:spPr>
          <a:xfrm>
            <a:off x="5265420" y="2053931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</a:t>
            </a:r>
            <a:endParaRPr lang="en-US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494611-841B-4CD2-9B70-7C5B5C84D5C2}"/>
              </a:ext>
            </a:extLst>
          </p:cNvPr>
          <p:cNvSpPr/>
          <p:nvPr/>
        </p:nvSpPr>
        <p:spPr>
          <a:xfrm>
            <a:off x="5627579" y="4143689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4F306FA-9CB7-4E71-A941-884EC82753BC}"/>
              </a:ext>
            </a:extLst>
          </p:cNvPr>
          <p:cNvCxnSpPr>
            <a:stCxn id="2" idx="0"/>
            <a:endCxn id="3" idx="1"/>
          </p:cNvCxnSpPr>
          <p:nvPr/>
        </p:nvCxnSpPr>
        <p:spPr>
          <a:xfrm rot="5400000" flipH="1" flipV="1">
            <a:off x="1774464" y="945876"/>
            <a:ext cx="802092" cy="1638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B8F060-7625-49E9-87BA-B02BE77CB456}"/>
              </a:ext>
            </a:extLst>
          </p:cNvPr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DCCC9CE-6951-467D-BEA9-385F8BE34E6E}"/>
              </a:ext>
            </a:extLst>
          </p:cNvPr>
          <p:cNvCxnSpPr>
            <a:stCxn id="10" idx="1"/>
            <a:endCxn id="2" idx="2"/>
          </p:cNvCxnSpPr>
          <p:nvPr/>
        </p:nvCxnSpPr>
        <p:spPr>
          <a:xfrm rot="10800000">
            <a:off x="1356360" y="3215641"/>
            <a:ext cx="1638300" cy="126182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05D3EA-B4E8-497F-9D27-B828FDE33192}"/>
              </a:ext>
            </a:extLst>
          </p:cNvPr>
          <p:cNvSpPr txBox="1"/>
          <p:nvPr/>
        </p:nvSpPr>
        <p:spPr>
          <a:xfrm>
            <a:off x="1664970" y="1152512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Login/Register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762075-BA38-4FA3-A81F-ABB019ECDF23}"/>
              </a:ext>
            </a:extLst>
          </p:cNvPr>
          <p:cNvSpPr txBox="1"/>
          <p:nvPr/>
        </p:nvSpPr>
        <p:spPr>
          <a:xfrm>
            <a:off x="632460" y="1508018"/>
            <a:ext cx="1173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Token generated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FD2971-4520-46D6-8236-3CCE59D0466B}"/>
              </a:ext>
            </a:extLst>
          </p:cNvPr>
          <p:cNvSpPr txBox="1"/>
          <p:nvPr/>
        </p:nvSpPr>
        <p:spPr>
          <a:xfrm>
            <a:off x="2019300" y="3360077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POST
</a:t>
            </a:r>
            <a:r>
              <a:rPr lang="en-US" sz="1100" dirty="0"/>
              <a:t>/</a:t>
            </a:r>
            <a:r>
              <a:rPr lang="en-GB" sz="1100" dirty="0"/>
              <a:t>GET</a:t>
            </a:r>
            <a:r>
              <a:rPr lang="en-US" sz="1100" dirty="0"/>
              <a:t>/</a:t>
            </a:r>
            <a:endParaRPr lang="en-GB" sz="1100" dirty="0"/>
          </a:p>
          <a:p>
            <a:r>
              <a:rPr lang="en-GB" sz="1100" dirty="0"/>
              <a:t>DELETE</a:t>
            </a:r>
            <a:endParaRPr lang="en-US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F0BB64-3CFF-4150-B57A-BD9388DE2E07}"/>
              </a:ext>
            </a:extLst>
          </p:cNvPr>
          <p:cNvSpPr txBox="1"/>
          <p:nvPr/>
        </p:nvSpPr>
        <p:spPr>
          <a:xfrm>
            <a:off x="2207895" y="414368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G</a:t>
            </a:r>
            <a:r>
              <a:rPr lang="en-GB" sz="1100"/>
              <a:t>ET</a:t>
            </a:r>
            <a:endParaRPr lang="en-US" sz="1100" dirty="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C14264AF-1069-A3D8-56AB-F8196A926704}"/>
              </a:ext>
            </a:extLst>
          </p:cNvPr>
          <p:cNvSpPr/>
          <p:nvPr/>
        </p:nvSpPr>
        <p:spPr>
          <a:xfrm>
            <a:off x="6751320" y="3104288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MySQL </a:t>
            </a:r>
            <a:r>
              <a:rPr lang="en-US" dirty="0"/>
              <a:t>Server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F560E6BC-1DD7-1489-E75D-9803EFB127C3}"/>
              </a:ext>
            </a:extLst>
          </p:cNvPr>
          <p:cNvSpPr txBox="1">
            <a:spLocks/>
          </p:cNvSpPr>
          <p:nvPr/>
        </p:nvSpPr>
        <p:spPr>
          <a:xfrm>
            <a:off x="2994660" y="3076235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ctr">
              <a:buFont typeface="Open Sans"/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Font typeface="Open Sans"/>
              <a:buNone/>
            </a:pPr>
            <a:r>
              <a:rPr lang="en-US" sz="1400" dirty="0">
                <a:solidFill>
                  <a:schemeClr val="bg1"/>
                </a:solidFill>
              </a:rPr>
              <a:t>Favorite News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Font typeface="Open Sans"/>
              <a:buNone/>
            </a:pPr>
            <a:r>
              <a:rPr lang="en-US" sz="700" dirty="0">
                <a:solidFill>
                  <a:schemeClr val="bg1"/>
                </a:solidFill>
              </a:rPr>
              <a:t>Get Favorite News</a:t>
            </a:r>
          </a:p>
          <a:p>
            <a:pPr marL="114300" indent="0" algn="ctr">
              <a:buFont typeface="Open Sans"/>
              <a:buNone/>
            </a:pPr>
            <a:r>
              <a:rPr lang="en-US" sz="700" dirty="0">
                <a:solidFill>
                  <a:schemeClr val="bg1"/>
                </a:solidFill>
              </a:rPr>
              <a:t>Post Favorite News</a:t>
            </a:r>
          </a:p>
          <a:p>
            <a:pPr marL="114300" indent="0" algn="ctr">
              <a:buFont typeface="Open Sans"/>
              <a:buNone/>
            </a:pPr>
            <a:r>
              <a:rPr lang="en-US" sz="700" dirty="0">
                <a:solidFill>
                  <a:schemeClr val="bg1"/>
                </a:solidFill>
              </a:rPr>
              <a:t>Delete Favorite News</a:t>
            </a:r>
          </a:p>
          <a:p>
            <a:pPr marL="114300" indent="0" algn="ctr">
              <a:buFont typeface="Open Sans"/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0ADBE98-C4F1-8098-106D-83A115710EFF}"/>
              </a:ext>
            </a:extLst>
          </p:cNvPr>
          <p:cNvCxnSpPr>
            <a:cxnSpLocks/>
          </p:cNvCxnSpPr>
          <p:nvPr/>
        </p:nvCxnSpPr>
        <p:spPr>
          <a:xfrm rot="10800000">
            <a:off x="1805940" y="2494492"/>
            <a:ext cx="1638300" cy="126182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00789D-EBC2-6108-07E8-3D1532D2A141}"/>
              </a:ext>
            </a:extLst>
          </p:cNvPr>
          <p:cNvCxnSpPr/>
          <p:nvPr/>
        </p:nvCxnSpPr>
        <p:spPr>
          <a:xfrm>
            <a:off x="5189219" y="3507990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5EE6093-D1F2-7236-F9D9-0CB045AE0DAC}"/>
              </a:ext>
            </a:extLst>
          </p:cNvPr>
          <p:cNvSpPr txBox="1"/>
          <p:nvPr/>
        </p:nvSpPr>
        <p:spPr>
          <a:xfrm>
            <a:off x="5474645" y="3133981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POST
</a:t>
            </a:r>
            <a:r>
              <a:rPr lang="en-US" sz="1100" dirty="0"/>
              <a:t>/</a:t>
            </a:r>
            <a:r>
              <a:rPr lang="en-GB" sz="1100" dirty="0"/>
              <a:t>GET</a:t>
            </a:r>
            <a:r>
              <a:rPr lang="en-US" sz="1100" dirty="0"/>
              <a:t>/</a:t>
            </a:r>
            <a:endParaRPr lang="en-GB" sz="1100" dirty="0"/>
          </a:p>
          <a:p>
            <a:r>
              <a:rPr lang="en-GB" sz="1100" dirty="0"/>
              <a:t>DELETE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3A229-0F14-6197-C416-6F364D3C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30" y="804900"/>
            <a:ext cx="5644539" cy="3533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DCB7E0-47B2-41E6-A49F-8E15EE80220A}"/>
              </a:ext>
            </a:extLst>
          </p:cNvPr>
          <p:cNvSpPr txBox="1"/>
          <p:nvPr/>
        </p:nvSpPr>
        <p:spPr>
          <a:xfrm>
            <a:off x="1895707" y="3166946"/>
            <a:ext cx="13009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-password: string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9782168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1452</TotalTime>
  <Words>419</Words>
  <Application>Microsoft Office PowerPoint</Application>
  <PresentationFormat>On-screen Show (16:9)</PresentationFormat>
  <Paragraphs>141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Century Gothic</vt:lpstr>
      <vt:lpstr>Consolas</vt:lpstr>
      <vt:lpstr>Economica</vt:lpstr>
      <vt:lpstr>Open Sans</vt:lpstr>
      <vt:lpstr>Arial</vt:lpstr>
      <vt:lpstr>Gallery</vt:lpstr>
      <vt:lpstr>News App</vt:lpstr>
      <vt:lpstr>Outline</vt:lpstr>
      <vt:lpstr>Problem Statement</vt:lpstr>
      <vt:lpstr>Objective </vt:lpstr>
      <vt:lpstr>Technologies and Tools Used</vt:lpstr>
      <vt:lpstr>Microservices </vt:lpstr>
      <vt:lpstr>PowerPoint Presentation</vt:lpstr>
      <vt:lpstr>Onboarding Architecture</vt:lpstr>
      <vt:lpstr>PowerPoint Presentation</vt:lpstr>
      <vt:lpstr> Controller Layer:</vt:lpstr>
      <vt:lpstr>PowerPoint Presentation</vt:lpstr>
      <vt:lpstr>PowerPoint Presentation</vt:lpstr>
      <vt:lpstr>Frontend Services:</vt:lpstr>
      <vt:lpstr>Frontend Overview</vt:lpstr>
      <vt:lpstr>Frontend Style:</vt:lpstr>
      <vt:lpstr>PowerPoint Presentation</vt:lpstr>
      <vt:lpstr> 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VISHAL</cp:lastModifiedBy>
  <cp:revision>97</cp:revision>
  <dcterms:modified xsi:type="dcterms:W3CDTF">2022-07-26T11:45:21Z</dcterms:modified>
</cp:coreProperties>
</file>